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000B"/>
    <a:srgbClr val="7F3A0B"/>
    <a:srgbClr val="0041B6"/>
    <a:srgbClr val="2A1255"/>
    <a:srgbClr val="006CFF"/>
    <a:srgbClr val="F9D600"/>
    <a:srgbClr val="324057"/>
    <a:srgbClr val="007CCE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940D5-D8F9-4722-9162-F36613B172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F2F709-6B33-4713-ADD0-A2A3D868773D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Демократизація системи менеджменту та розширення повноважень студентського самоврядування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F3CF871-9325-4FAC-A376-2C98E1F65925}" type="parTrans" cxnId="{7BDD3787-B56A-47FC-A126-8EEFFE249AD6}">
      <dgm:prSet/>
      <dgm:spPr/>
      <dgm:t>
        <a:bodyPr/>
        <a:lstStyle/>
        <a:p>
          <a:endParaRPr lang="ru-RU"/>
        </a:p>
      </dgm:t>
    </dgm:pt>
    <dgm:pt modelId="{0041CC54-1E7B-456B-9392-0BEA871E6C63}" type="sibTrans" cxnId="{7BDD3787-B56A-47FC-A126-8EEFFE249AD6}">
      <dgm:prSet/>
      <dgm:spPr/>
      <dgm:t>
        <a:bodyPr/>
        <a:lstStyle/>
        <a:p>
          <a:endParaRPr lang="ru-RU"/>
        </a:p>
      </dgm:t>
    </dgm:pt>
    <dgm:pt modelId="{C45EC984-32DE-47CE-B7CC-6735AF1A008C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Запобігання корупційних дій та реалізація напрямів академічної доброчесності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D59AA95-FD61-42AE-840B-4B33811D5770}" type="parTrans" cxnId="{B1BD02B7-54C5-4543-AB8A-9C58511FAC9F}">
      <dgm:prSet/>
      <dgm:spPr/>
      <dgm:t>
        <a:bodyPr/>
        <a:lstStyle/>
        <a:p>
          <a:endParaRPr lang="ru-RU"/>
        </a:p>
      </dgm:t>
    </dgm:pt>
    <dgm:pt modelId="{E71280A0-960E-4DA9-89B6-46AF851E9CD9}" type="sibTrans" cxnId="{B1BD02B7-54C5-4543-AB8A-9C58511FAC9F}">
      <dgm:prSet/>
      <dgm:spPr/>
      <dgm:t>
        <a:bodyPr/>
        <a:lstStyle/>
        <a:p>
          <a:endParaRPr lang="ru-RU"/>
        </a:p>
      </dgm:t>
    </dgm:pt>
    <dgm:pt modelId="{72D2E1D5-E2AF-465E-BDD0-0C20A37D3FF8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Розвиток інформаційної інфраструктури та організація електронного документообігу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E8D5093-87A0-44BC-9CAB-607DE0F41EA2}" type="parTrans" cxnId="{2D6C9EF7-B778-4449-B6EB-2E65629B06E7}">
      <dgm:prSet/>
      <dgm:spPr/>
      <dgm:t>
        <a:bodyPr/>
        <a:lstStyle/>
        <a:p>
          <a:endParaRPr lang="ru-RU"/>
        </a:p>
      </dgm:t>
    </dgm:pt>
    <dgm:pt modelId="{C357E67B-5065-4B88-883C-5FF17402A3B8}" type="sibTrans" cxnId="{2D6C9EF7-B778-4449-B6EB-2E65629B06E7}">
      <dgm:prSet/>
      <dgm:spPr/>
      <dgm:t>
        <a:bodyPr/>
        <a:lstStyle/>
        <a:p>
          <a:endParaRPr lang="ru-RU"/>
        </a:p>
      </dgm:t>
    </dgm:pt>
    <dgm:pt modelId="{617E824B-F6A4-49C6-A0CF-5E5AA65F54FE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Розширення переліку платних освітніх послуг, в т.ч. за рахунок навчання іноземних громадян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FD65E4A-7D7E-442F-8A38-B10C4BE3285A}" type="parTrans" cxnId="{95B38D7F-9FF2-46BE-9079-39D17B03087D}">
      <dgm:prSet/>
      <dgm:spPr/>
      <dgm:t>
        <a:bodyPr/>
        <a:lstStyle/>
        <a:p>
          <a:endParaRPr lang="ru-RU"/>
        </a:p>
      </dgm:t>
    </dgm:pt>
    <dgm:pt modelId="{D3C88B77-48CF-48BD-B677-91201755B2AB}" type="sibTrans" cxnId="{95B38D7F-9FF2-46BE-9079-39D17B03087D}">
      <dgm:prSet/>
      <dgm:spPr/>
      <dgm:t>
        <a:bodyPr/>
        <a:lstStyle/>
        <a:p>
          <a:endParaRPr lang="ru-RU"/>
        </a:p>
      </dgm:t>
    </dgm:pt>
    <dgm:pt modelId="{A042E075-076E-4393-BD1E-73CB5122ABE4}" type="pres">
      <dgm:prSet presAssocID="{A69940D5-D8F9-4722-9162-F36613B17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EBF4EDF-E7A0-4F80-91D0-55446126D4ED}" type="pres">
      <dgm:prSet presAssocID="{A69940D5-D8F9-4722-9162-F36613B17287}" presName="Name1" presStyleCnt="0"/>
      <dgm:spPr/>
    </dgm:pt>
    <dgm:pt modelId="{17E80521-6FBC-444C-951A-0DCF695EBFC4}" type="pres">
      <dgm:prSet presAssocID="{A69940D5-D8F9-4722-9162-F36613B17287}" presName="cycle" presStyleCnt="0"/>
      <dgm:spPr/>
    </dgm:pt>
    <dgm:pt modelId="{1E816517-7BA0-4723-9F83-22C7F9A3D18E}" type="pres">
      <dgm:prSet presAssocID="{A69940D5-D8F9-4722-9162-F36613B17287}" presName="srcNode" presStyleLbl="node1" presStyleIdx="0" presStyleCnt="4"/>
      <dgm:spPr/>
    </dgm:pt>
    <dgm:pt modelId="{9CFB2AE2-4C4A-417F-BD06-82AE0B20E61C}" type="pres">
      <dgm:prSet presAssocID="{A69940D5-D8F9-4722-9162-F36613B17287}" presName="conn" presStyleLbl="parChTrans1D2" presStyleIdx="0" presStyleCnt="1"/>
      <dgm:spPr/>
      <dgm:t>
        <a:bodyPr/>
        <a:lstStyle/>
        <a:p>
          <a:endParaRPr lang="ru-RU"/>
        </a:p>
      </dgm:t>
    </dgm:pt>
    <dgm:pt modelId="{6D9B9C96-53F3-40FE-88B0-082A7D0DA905}" type="pres">
      <dgm:prSet presAssocID="{A69940D5-D8F9-4722-9162-F36613B17287}" presName="extraNode" presStyleLbl="node1" presStyleIdx="0" presStyleCnt="4"/>
      <dgm:spPr/>
    </dgm:pt>
    <dgm:pt modelId="{C7382D8B-212D-434D-9067-48D945820495}" type="pres">
      <dgm:prSet presAssocID="{A69940D5-D8F9-4722-9162-F36613B17287}" presName="dstNode" presStyleLbl="node1" presStyleIdx="0" presStyleCnt="4"/>
      <dgm:spPr/>
    </dgm:pt>
    <dgm:pt modelId="{4A0C3A61-6960-4307-A480-918317042B0A}" type="pres">
      <dgm:prSet presAssocID="{D4F2F709-6B33-4713-ADD0-A2A3D868773D}" presName="text_1" presStyleLbl="node1" presStyleIdx="0" presStyleCnt="4" custScaleY="13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30D3-5A0A-4D3E-8A36-78CEB4149255}" type="pres">
      <dgm:prSet presAssocID="{D4F2F709-6B33-4713-ADD0-A2A3D868773D}" presName="accent_1" presStyleCnt="0"/>
      <dgm:spPr/>
    </dgm:pt>
    <dgm:pt modelId="{77C8199E-25F0-4313-AD6B-08BC61408100}" type="pres">
      <dgm:prSet presAssocID="{D4F2F709-6B33-4713-ADD0-A2A3D868773D}" presName="accentRepeatNode" presStyleLbl="solidFgAcc1" presStyleIdx="0" presStyleCnt="4"/>
      <dgm:spPr/>
    </dgm:pt>
    <dgm:pt modelId="{14A99220-58FC-4B75-ABD1-383C876D0851}" type="pres">
      <dgm:prSet presAssocID="{C45EC984-32DE-47CE-B7CC-6735AF1A008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89383-F864-40F4-9412-36357FFE1D7A}" type="pres">
      <dgm:prSet presAssocID="{C45EC984-32DE-47CE-B7CC-6735AF1A008C}" presName="accent_2" presStyleCnt="0"/>
      <dgm:spPr/>
    </dgm:pt>
    <dgm:pt modelId="{2A48A65B-DE43-447C-914B-F321A78AC5D3}" type="pres">
      <dgm:prSet presAssocID="{C45EC984-32DE-47CE-B7CC-6735AF1A008C}" presName="accentRepeatNode" presStyleLbl="solidFgAcc1" presStyleIdx="1" presStyleCnt="4"/>
      <dgm:spPr/>
    </dgm:pt>
    <dgm:pt modelId="{0371F1BA-5F62-464C-9DF6-3F1EB5D7A4B0}" type="pres">
      <dgm:prSet presAssocID="{72D2E1D5-E2AF-465E-BDD0-0C20A37D3F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91C8E-0E2F-4698-AC29-DB7FABA5785B}" type="pres">
      <dgm:prSet presAssocID="{72D2E1D5-E2AF-465E-BDD0-0C20A37D3FF8}" presName="accent_3" presStyleCnt="0"/>
      <dgm:spPr/>
    </dgm:pt>
    <dgm:pt modelId="{66096DF2-7E8B-4CA2-B67C-12A7181D0AD1}" type="pres">
      <dgm:prSet presAssocID="{72D2E1D5-E2AF-465E-BDD0-0C20A37D3FF8}" presName="accentRepeatNode" presStyleLbl="solidFgAcc1" presStyleIdx="2" presStyleCnt="4"/>
      <dgm:spPr/>
    </dgm:pt>
    <dgm:pt modelId="{746EEA8B-4594-41A1-9926-82C82776CF41}" type="pres">
      <dgm:prSet presAssocID="{617E824B-F6A4-49C6-A0CF-5E5AA65F54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6527-DA94-4D2A-B46A-0C8B5B4861AB}" type="pres">
      <dgm:prSet presAssocID="{617E824B-F6A4-49C6-A0CF-5E5AA65F54FE}" presName="accent_4" presStyleCnt="0"/>
      <dgm:spPr/>
    </dgm:pt>
    <dgm:pt modelId="{93050658-90A6-42B4-9D7F-2D1DDC609B63}" type="pres">
      <dgm:prSet presAssocID="{617E824B-F6A4-49C6-A0CF-5E5AA65F54FE}" presName="accentRepeatNode" presStyleLbl="solidFgAcc1" presStyleIdx="3" presStyleCnt="4"/>
      <dgm:spPr/>
    </dgm:pt>
  </dgm:ptLst>
  <dgm:cxnLst>
    <dgm:cxn modelId="{52B74972-0F76-4F4C-BE4E-BDD03641B96D}" type="presOf" srcId="{617E824B-F6A4-49C6-A0CF-5E5AA65F54FE}" destId="{746EEA8B-4594-41A1-9926-82C82776CF41}" srcOrd="0" destOrd="0" presId="urn:microsoft.com/office/officeart/2008/layout/VerticalCurvedList"/>
    <dgm:cxn modelId="{16B7EF0A-D2E8-46BE-AB66-09E2D435F016}" type="presOf" srcId="{A69940D5-D8F9-4722-9162-F36613B17287}" destId="{A042E075-076E-4393-BD1E-73CB5122ABE4}" srcOrd="0" destOrd="0" presId="urn:microsoft.com/office/officeart/2008/layout/VerticalCurvedList"/>
    <dgm:cxn modelId="{2D6C9EF7-B778-4449-B6EB-2E65629B06E7}" srcId="{A69940D5-D8F9-4722-9162-F36613B17287}" destId="{72D2E1D5-E2AF-465E-BDD0-0C20A37D3FF8}" srcOrd="2" destOrd="0" parTransId="{4E8D5093-87A0-44BC-9CAB-607DE0F41EA2}" sibTransId="{C357E67B-5065-4B88-883C-5FF17402A3B8}"/>
    <dgm:cxn modelId="{46001B6B-F35C-4EFA-99A7-152E8B44AAE4}" type="presOf" srcId="{72D2E1D5-E2AF-465E-BDD0-0C20A37D3FF8}" destId="{0371F1BA-5F62-464C-9DF6-3F1EB5D7A4B0}" srcOrd="0" destOrd="0" presId="urn:microsoft.com/office/officeart/2008/layout/VerticalCurvedList"/>
    <dgm:cxn modelId="{7BDD3787-B56A-47FC-A126-8EEFFE249AD6}" srcId="{A69940D5-D8F9-4722-9162-F36613B17287}" destId="{D4F2F709-6B33-4713-ADD0-A2A3D868773D}" srcOrd="0" destOrd="0" parTransId="{DF3CF871-9325-4FAC-A376-2C98E1F65925}" sibTransId="{0041CC54-1E7B-456B-9392-0BEA871E6C63}"/>
    <dgm:cxn modelId="{C47E595E-DF6A-45C8-BA0C-8DA31CAD3149}" type="presOf" srcId="{C45EC984-32DE-47CE-B7CC-6735AF1A008C}" destId="{14A99220-58FC-4B75-ABD1-383C876D0851}" srcOrd="0" destOrd="0" presId="urn:microsoft.com/office/officeart/2008/layout/VerticalCurvedList"/>
    <dgm:cxn modelId="{95B38D7F-9FF2-46BE-9079-39D17B03087D}" srcId="{A69940D5-D8F9-4722-9162-F36613B17287}" destId="{617E824B-F6A4-49C6-A0CF-5E5AA65F54FE}" srcOrd="3" destOrd="0" parTransId="{7FD65E4A-7D7E-442F-8A38-B10C4BE3285A}" sibTransId="{D3C88B77-48CF-48BD-B677-91201755B2AB}"/>
    <dgm:cxn modelId="{6B18DEC9-0493-4A69-9278-4AD18D7308DD}" type="presOf" srcId="{0041CC54-1E7B-456B-9392-0BEA871E6C63}" destId="{9CFB2AE2-4C4A-417F-BD06-82AE0B20E61C}" srcOrd="0" destOrd="0" presId="urn:microsoft.com/office/officeart/2008/layout/VerticalCurvedList"/>
    <dgm:cxn modelId="{FE5A345A-F743-40F7-AE1B-94768DB4448B}" type="presOf" srcId="{D4F2F709-6B33-4713-ADD0-A2A3D868773D}" destId="{4A0C3A61-6960-4307-A480-918317042B0A}" srcOrd="0" destOrd="0" presId="urn:microsoft.com/office/officeart/2008/layout/VerticalCurvedList"/>
    <dgm:cxn modelId="{B1BD02B7-54C5-4543-AB8A-9C58511FAC9F}" srcId="{A69940D5-D8F9-4722-9162-F36613B17287}" destId="{C45EC984-32DE-47CE-B7CC-6735AF1A008C}" srcOrd="1" destOrd="0" parTransId="{4D59AA95-FD61-42AE-840B-4B33811D5770}" sibTransId="{E71280A0-960E-4DA9-89B6-46AF851E9CD9}"/>
    <dgm:cxn modelId="{01ED8905-7AA5-453D-AF39-D830CFBE952A}" type="presParOf" srcId="{A042E075-076E-4393-BD1E-73CB5122ABE4}" destId="{0EBF4EDF-E7A0-4F80-91D0-55446126D4ED}" srcOrd="0" destOrd="0" presId="urn:microsoft.com/office/officeart/2008/layout/VerticalCurvedList"/>
    <dgm:cxn modelId="{F0F41BA6-A029-45A2-8CF4-0711EBC485B3}" type="presParOf" srcId="{0EBF4EDF-E7A0-4F80-91D0-55446126D4ED}" destId="{17E80521-6FBC-444C-951A-0DCF695EBFC4}" srcOrd="0" destOrd="0" presId="urn:microsoft.com/office/officeart/2008/layout/VerticalCurvedList"/>
    <dgm:cxn modelId="{B9572F53-A322-4FF1-BF83-1971DD68CE2B}" type="presParOf" srcId="{17E80521-6FBC-444C-951A-0DCF695EBFC4}" destId="{1E816517-7BA0-4723-9F83-22C7F9A3D18E}" srcOrd="0" destOrd="0" presId="urn:microsoft.com/office/officeart/2008/layout/VerticalCurvedList"/>
    <dgm:cxn modelId="{9D32CBE0-697D-4C6C-A58A-9E127A918DD9}" type="presParOf" srcId="{17E80521-6FBC-444C-951A-0DCF695EBFC4}" destId="{9CFB2AE2-4C4A-417F-BD06-82AE0B20E61C}" srcOrd="1" destOrd="0" presId="urn:microsoft.com/office/officeart/2008/layout/VerticalCurvedList"/>
    <dgm:cxn modelId="{F0F3583E-FDBE-4E29-9590-BEA0E63C85EC}" type="presParOf" srcId="{17E80521-6FBC-444C-951A-0DCF695EBFC4}" destId="{6D9B9C96-53F3-40FE-88B0-082A7D0DA905}" srcOrd="2" destOrd="0" presId="urn:microsoft.com/office/officeart/2008/layout/VerticalCurvedList"/>
    <dgm:cxn modelId="{47F2EDFF-09F2-4A21-9F55-38DCA4E5F068}" type="presParOf" srcId="{17E80521-6FBC-444C-951A-0DCF695EBFC4}" destId="{C7382D8B-212D-434D-9067-48D945820495}" srcOrd="3" destOrd="0" presId="urn:microsoft.com/office/officeart/2008/layout/VerticalCurvedList"/>
    <dgm:cxn modelId="{2F3D0877-D8F7-46FA-8747-4E6192F075BE}" type="presParOf" srcId="{0EBF4EDF-E7A0-4F80-91D0-55446126D4ED}" destId="{4A0C3A61-6960-4307-A480-918317042B0A}" srcOrd="1" destOrd="0" presId="urn:microsoft.com/office/officeart/2008/layout/VerticalCurvedList"/>
    <dgm:cxn modelId="{FC1112BA-AE06-458C-BF3F-341F3233A13E}" type="presParOf" srcId="{0EBF4EDF-E7A0-4F80-91D0-55446126D4ED}" destId="{A65430D3-5A0A-4D3E-8A36-78CEB4149255}" srcOrd="2" destOrd="0" presId="urn:microsoft.com/office/officeart/2008/layout/VerticalCurvedList"/>
    <dgm:cxn modelId="{3BD3EFB7-2876-4700-9EEF-F2EA2DCE3AB0}" type="presParOf" srcId="{A65430D3-5A0A-4D3E-8A36-78CEB4149255}" destId="{77C8199E-25F0-4313-AD6B-08BC61408100}" srcOrd="0" destOrd="0" presId="urn:microsoft.com/office/officeart/2008/layout/VerticalCurvedList"/>
    <dgm:cxn modelId="{7254B7EF-0E58-4CD3-8832-316944310C8A}" type="presParOf" srcId="{0EBF4EDF-E7A0-4F80-91D0-55446126D4ED}" destId="{14A99220-58FC-4B75-ABD1-383C876D0851}" srcOrd="3" destOrd="0" presId="urn:microsoft.com/office/officeart/2008/layout/VerticalCurvedList"/>
    <dgm:cxn modelId="{CF98D7A3-ED88-44B2-9A97-F52F0221CD0F}" type="presParOf" srcId="{0EBF4EDF-E7A0-4F80-91D0-55446126D4ED}" destId="{84389383-F864-40F4-9412-36357FFE1D7A}" srcOrd="4" destOrd="0" presId="urn:microsoft.com/office/officeart/2008/layout/VerticalCurvedList"/>
    <dgm:cxn modelId="{D3DB2A66-5F32-49B2-AF97-110D30A2609D}" type="presParOf" srcId="{84389383-F864-40F4-9412-36357FFE1D7A}" destId="{2A48A65B-DE43-447C-914B-F321A78AC5D3}" srcOrd="0" destOrd="0" presId="urn:microsoft.com/office/officeart/2008/layout/VerticalCurvedList"/>
    <dgm:cxn modelId="{42B6D2B8-7019-4BA2-9F4C-9070EBCF744D}" type="presParOf" srcId="{0EBF4EDF-E7A0-4F80-91D0-55446126D4ED}" destId="{0371F1BA-5F62-464C-9DF6-3F1EB5D7A4B0}" srcOrd="5" destOrd="0" presId="urn:microsoft.com/office/officeart/2008/layout/VerticalCurvedList"/>
    <dgm:cxn modelId="{A42BC866-C32A-4673-A64A-E096ABF6198E}" type="presParOf" srcId="{0EBF4EDF-E7A0-4F80-91D0-55446126D4ED}" destId="{FBA91C8E-0E2F-4698-AC29-DB7FABA5785B}" srcOrd="6" destOrd="0" presId="urn:microsoft.com/office/officeart/2008/layout/VerticalCurvedList"/>
    <dgm:cxn modelId="{A60F07FF-91CD-4AE6-9863-F0BB551DE2E0}" type="presParOf" srcId="{FBA91C8E-0E2F-4698-AC29-DB7FABA5785B}" destId="{66096DF2-7E8B-4CA2-B67C-12A7181D0AD1}" srcOrd="0" destOrd="0" presId="urn:microsoft.com/office/officeart/2008/layout/VerticalCurvedList"/>
    <dgm:cxn modelId="{1A378CFE-4CE2-4888-A536-5B62299AA066}" type="presParOf" srcId="{0EBF4EDF-E7A0-4F80-91D0-55446126D4ED}" destId="{746EEA8B-4594-41A1-9926-82C82776CF41}" srcOrd="7" destOrd="0" presId="urn:microsoft.com/office/officeart/2008/layout/VerticalCurvedList"/>
    <dgm:cxn modelId="{A90A0122-1601-4EBE-9D17-13DE137266F3}" type="presParOf" srcId="{0EBF4EDF-E7A0-4F80-91D0-55446126D4ED}" destId="{ECDB6527-DA94-4D2A-B46A-0C8B5B4861AB}" srcOrd="8" destOrd="0" presId="urn:microsoft.com/office/officeart/2008/layout/VerticalCurvedList"/>
    <dgm:cxn modelId="{ED214AEE-67A1-454D-8115-E86A67ACAB91}" type="presParOf" srcId="{ECDB6527-DA94-4D2A-B46A-0C8B5B4861AB}" destId="{93050658-90A6-42B4-9D7F-2D1DDC609B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D9603-9CB2-4833-99DC-5B9B3D08794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36EE328-8BED-4113-B8E8-74D604A5B9B9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Продовження співробітництва із закладами освіти Литви, КНР, Словаччини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355972-403E-4FE3-BFBF-864474F0009E}" type="parTrans" cxnId="{DF5C07EB-91E8-4F65-9E3D-92D6D5896444}">
      <dgm:prSet/>
      <dgm:spPr/>
      <dgm:t>
        <a:bodyPr/>
        <a:lstStyle/>
        <a:p>
          <a:endParaRPr lang="ru-RU"/>
        </a:p>
      </dgm:t>
    </dgm:pt>
    <dgm:pt modelId="{DEAA78A3-5426-4E1E-9900-7B2CBB8D20CA}" type="sibTrans" cxnId="{DF5C07EB-91E8-4F65-9E3D-92D6D5896444}">
      <dgm:prSet/>
      <dgm:spPr/>
      <dgm:t>
        <a:bodyPr/>
        <a:lstStyle/>
        <a:p>
          <a:endParaRPr lang="ru-RU"/>
        </a:p>
      </dgm:t>
    </dgm:pt>
    <dgm:pt modelId="{8B99DB80-EFBB-418C-99CD-002CC155399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Система подвійних дипломів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2F29C8A-3A20-4A88-8ED3-A1A18EADE552}" type="parTrans" cxnId="{E80E93BE-B441-465C-878F-BB78FE7FF6BC}">
      <dgm:prSet/>
      <dgm:spPr/>
      <dgm:t>
        <a:bodyPr/>
        <a:lstStyle/>
        <a:p>
          <a:endParaRPr lang="ru-RU"/>
        </a:p>
      </dgm:t>
    </dgm:pt>
    <dgm:pt modelId="{11D45894-7387-4A5A-9924-8DA2EB46D4B3}" type="sibTrans" cxnId="{E80E93BE-B441-465C-878F-BB78FE7FF6BC}">
      <dgm:prSet/>
      <dgm:spPr/>
      <dgm:t>
        <a:bodyPr/>
        <a:lstStyle/>
        <a:p>
          <a:endParaRPr lang="ru-RU"/>
        </a:p>
      </dgm:t>
    </dgm:pt>
    <dgm:pt modelId="{58891DD6-9BB6-4E20-9B3B-3F0C694BB9C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Науковий обмін та участь у проектах мовної підготовки студентів та викладачів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44A2EEC-BA68-4828-A1DA-6392662AE171}" type="parTrans" cxnId="{E2FF4FDB-8AC5-401E-AF20-A950D92995B4}">
      <dgm:prSet/>
      <dgm:spPr/>
      <dgm:t>
        <a:bodyPr/>
        <a:lstStyle/>
        <a:p>
          <a:endParaRPr lang="ru-RU"/>
        </a:p>
      </dgm:t>
    </dgm:pt>
    <dgm:pt modelId="{148A33DD-43D0-4E4E-8E9B-0C1BAF01D2CA}" type="sibTrans" cxnId="{E2FF4FDB-8AC5-401E-AF20-A950D92995B4}">
      <dgm:prSet/>
      <dgm:spPr/>
      <dgm:t>
        <a:bodyPr/>
        <a:lstStyle/>
        <a:p>
          <a:endParaRPr lang="ru-RU"/>
        </a:p>
      </dgm:t>
    </dgm:pt>
    <dgm:pt modelId="{177B4955-BC58-40B1-9ECE-E4F0A5364217}" type="pres">
      <dgm:prSet presAssocID="{F0AD9603-9CB2-4833-99DC-5B9B3D08794B}" presName="compositeShape" presStyleCnt="0">
        <dgm:presLayoutVars>
          <dgm:dir/>
          <dgm:resizeHandles/>
        </dgm:presLayoutVars>
      </dgm:prSet>
      <dgm:spPr/>
    </dgm:pt>
    <dgm:pt modelId="{FF7312C5-219F-4025-9B9A-FD012A7FA3D6}" type="pres">
      <dgm:prSet presAssocID="{F0AD9603-9CB2-4833-99DC-5B9B3D08794B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56A25E8-542D-4D0B-99CE-EB6F77C1AEC0}" type="pres">
      <dgm:prSet presAssocID="{F0AD9603-9CB2-4833-99DC-5B9B3D08794B}" presName="theList" presStyleCnt="0"/>
      <dgm:spPr/>
    </dgm:pt>
    <dgm:pt modelId="{C55DD5A3-4112-4BA1-8503-60ECF8AC7423}" type="pres">
      <dgm:prSet presAssocID="{E36EE328-8BED-4113-B8E8-74D604A5B9B9}" presName="aNode" presStyleLbl="fgAcc1" presStyleIdx="0" presStyleCnt="3" custScaleX="21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19E67-55C8-41BF-8F98-2D23A53554B7}" type="pres">
      <dgm:prSet presAssocID="{E36EE328-8BED-4113-B8E8-74D604A5B9B9}" presName="aSpace" presStyleCnt="0"/>
      <dgm:spPr/>
    </dgm:pt>
    <dgm:pt modelId="{E824AF69-AD65-4FE5-AA83-2D349D30EC97}" type="pres">
      <dgm:prSet presAssocID="{8B99DB80-EFBB-418C-99CD-002CC155399E}" presName="aNode" presStyleLbl="fgAcc1" presStyleIdx="1" presStyleCnt="3" custScaleX="216161" custScaleY="7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B1A55-40ED-4F9F-A474-D0A3E78B8EB1}" type="pres">
      <dgm:prSet presAssocID="{8B99DB80-EFBB-418C-99CD-002CC155399E}" presName="aSpace" presStyleCnt="0"/>
      <dgm:spPr/>
    </dgm:pt>
    <dgm:pt modelId="{2316617A-C864-43DA-833E-3A381B280C20}" type="pres">
      <dgm:prSet presAssocID="{58891DD6-9BB6-4E20-9B3B-3F0C694BB9CE}" presName="aNode" presStyleLbl="fgAcc1" presStyleIdx="2" presStyleCnt="3" custScaleX="219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B6199-6D67-45E8-A2C2-B891C34B3C55}" type="pres">
      <dgm:prSet presAssocID="{58891DD6-9BB6-4E20-9B3B-3F0C694BB9CE}" presName="aSpace" presStyleCnt="0"/>
      <dgm:spPr/>
    </dgm:pt>
  </dgm:ptLst>
  <dgm:cxnLst>
    <dgm:cxn modelId="{DF5C07EB-91E8-4F65-9E3D-92D6D5896444}" srcId="{F0AD9603-9CB2-4833-99DC-5B9B3D08794B}" destId="{E36EE328-8BED-4113-B8E8-74D604A5B9B9}" srcOrd="0" destOrd="0" parTransId="{6B355972-403E-4FE3-BFBF-864474F0009E}" sibTransId="{DEAA78A3-5426-4E1E-9900-7B2CBB8D20CA}"/>
    <dgm:cxn modelId="{C915C0BC-3B86-4BBC-8C99-0F858435E17D}" type="presOf" srcId="{E36EE328-8BED-4113-B8E8-74D604A5B9B9}" destId="{C55DD5A3-4112-4BA1-8503-60ECF8AC7423}" srcOrd="0" destOrd="0" presId="urn:microsoft.com/office/officeart/2005/8/layout/pyramid2"/>
    <dgm:cxn modelId="{77DFDA82-2F35-4A71-8C57-93275449D075}" type="presOf" srcId="{58891DD6-9BB6-4E20-9B3B-3F0C694BB9CE}" destId="{2316617A-C864-43DA-833E-3A381B280C20}" srcOrd="0" destOrd="0" presId="urn:microsoft.com/office/officeart/2005/8/layout/pyramid2"/>
    <dgm:cxn modelId="{E80E93BE-B441-465C-878F-BB78FE7FF6BC}" srcId="{F0AD9603-9CB2-4833-99DC-5B9B3D08794B}" destId="{8B99DB80-EFBB-418C-99CD-002CC155399E}" srcOrd="1" destOrd="0" parTransId="{B2F29C8A-3A20-4A88-8ED3-A1A18EADE552}" sibTransId="{11D45894-7387-4A5A-9924-8DA2EB46D4B3}"/>
    <dgm:cxn modelId="{CCCB0153-8078-4B26-AD57-3A5BAB5FAB0F}" type="presOf" srcId="{F0AD9603-9CB2-4833-99DC-5B9B3D08794B}" destId="{177B4955-BC58-40B1-9ECE-E4F0A5364217}" srcOrd="0" destOrd="0" presId="urn:microsoft.com/office/officeart/2005/8/layout/pyramid2"/>
    <dgm:cxn modelId="{E2FF4FDB-8AC5-401E-AF20-A950D92995B4}" srcId="{F0AD9603-9CB2-4833-99DC-5B9B3D08794B}" destId="{58891DD6-9BB6-4E20-9B3B-3F0C694BB9CE}" srcOrd="2" destOrd="0" parTransId="{344A2EEC-BA68-4828-A1DA-6392662AE171}" sibTransId="{148A33DD-43D0-4E4E-8E9B-0C1BAF01D2CA}"/>
    <dgm:cxn modelId="{882ABF89-187A-4BBE-A5C9-3960031E3D45}" type="presOf" srcId="{8B99DB80-EFBB-418C-99CD-002CC155399E}" destId="{E824AF69-AD65-4FE5-AA83-2D349D30EC97}" srcOrd="0" destOrd="0" presId="urn:microsoft.com/office/officeart/2005/8/layout/pyramid2"/>
    <dgm:cxn modelId="{752F15F2-0B27-4B91-B2A3-C04085A34AF8}" type="presParOf" srcId="{177B4955-BC58-40B1-9ECE-E4F0A5364217}" destId="{FF7312C5-219F-4025-9B9A-FD012A7FA3D6}" srcOrd="0" destOrd="0" presId="urn:microsoft.com/office/officeart/2005/8/layout/pyramid2"/>
    <dgm:cxn modelId="{30050D56-1CD3-46E1-AF16-0E357830B8A4}" type="presParOf" srcId="{177B4955-BC58-40B1-9ECE-E4F0A5364217}" destId="{A56A25E8-542D-4D0B-99CE-EB6F77C1AEC0}" srcOrd="1" destOrd="0" presId="urn:microsoft.com/office/officeart/2005/8/layout/pyramid2"/>
    <dgm:cxn modelId="{276880C0-D25A-42EF-84F0-F89D16438B10}" type="presParOf" srcId="{A56A25E8-542D-4D0B-99CE-EB6F77C1AEC0}" destId="{C55DD5A3-4112-4BA1-8503-60ECF8AC7423}" srcOrd="0" destOrd="0" presId="urn:microsoft.com/office/officeart/2005/8/layout/pyramid2"/>
    <dgm:cxn modelId="{6B8DBA6D-3793-48B4-A812-BD00CB8AC887}" type="presParOf" srcId="{A56A25E8-542D-4D0B-99CE-EB6F77C1AEC0}" destId="{F5D19E67-55C8-41BF-8F98-2D23A53554B7}" srcOrd="1" destOrd="0" presId="urn:microsoft.com/office/officeart/2005/8/layout/pyramid2"/>
    <dgm:cxn modelId="{D7C766E9-8774-46D4-93D6-D67A79E16BBE}" type="presParOf" srcId="{A56A25E8-542D-4D0B-99CE-EB6F77C1AEC0}" destId="{E824AF69-AD65-4FE5-AA83-2D349D30EC97}" srcOrd="2" destOrd="0" presId="urn:microsoft.com/office/officeart/2005/8/layout/pyramid2"/>
    <dgm:cxn modelId="{6E0A7951-BF37-4CA9-A0B4-5E49DCD3FCC8}" type="presParOf" srcId="{A56A25E8-542D-4D0B-99CE-EB6F77C1AEC0}" destId="{6E0B1A55-40ED-4F9F-A474-D0A3E78B8EB1}" srcOrd="3" destOrd="0" presId="urn:microsoft.com/office/officeart/2005/8/layout/pyramid2"/>
    <dgm:cxn modelId="{16CA30ED-85A7-4489-8580-5A7EBCB3A213}" type="presParOf" srcId="{A56A25E8-542D-4D0B-99CE-EB6F77C1AEC0}" destId="{2316617A-C864-43DA-833E-3A381B280C20}" srcOrd="4" destOrd="0" presId="urn:microsoft.com/office/officeart/2005/8/layout/pyramid2"/>
    <dgm:cxn modelId="{1CF247F0-D3BA-4E4D-8AC3-50403899519F}" type="presParOf" srcId="{A56A25E8-542D-4D0B-99CE-EB6F77C1AEC0}" destId="{60FB6199-6D67-45E8-A2C2-B891C34B3C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B2AE2-4C4A-417F-BD06-82AE0B20E61C}">
      <dsp:nvSpPr>
        <dsp:cNvPr id="0" name=""/>
        <dsp:cNvSpPr/>
      </dsp:nvSpPr>
      <dsp:spPr>
        <a:xfrm>
          <a:off x="-5657608" y="-866053"/>
          <a:ext cx="6735907" cy="673590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C3A61-6960-4307-A480-918317042B0A}">
      <dsp:nvSpPr>
        <dsp:cNvPr id="0" name=""/>
        <dsp:cNvSpPr/>
      </dsp:nvSpPr>
      <dsp:spPr>
        <a:xfrm>
          <a:off x="564452" y="263304"/>
          <a:ext cx="7759241" cy="10125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Демократизація системи менеджменту та розширення повноважень студентського самоврядування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452" y="263304"/>
        <a:ext cx="7759241" cy="1012559"/>
      </dsp:txXfrm>
    </dsp:sp>
    <dsp:sp modelId="{77C8199E-25F0-4313-AD6B-08BC61408100}">
      <dsp:nvSpPr>
        <dsp:cNvPr id="0" name=""/>
        <dsp:cNvSpPr/>
      </dsp:nvSpPr>
      <dsp:spPr>
        <a:xfrm>
          <a:off x="83336" y="288469"/>
          <a:ext cx="962230" cy="9622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99220-58FC-4B75-ABD1-383C876D0851}">
      <dsp:nvSpPr>
        <dsp:cNvPr id="0" name=""/>
        <dsp:cNvSpPr/>
      </dsp:nvSpPr>
      <dsp:spPr>
        <a:xfrm>
          <a:off x="1005787" y="1539569"/>
          <a:ext cx="7317906" cy="7697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Запобігання корупційних дій та реалізація напрямів академічної доброчесності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5787" y="1539569"/>
        <a:ext cx="7317906" cy="769784"/>
      </dsp:txXfrm>
    </dsp:sp>
    <dsp:sp modelId="{2A48A65B-DE43-447C-914B-F321A78AC5D3}">
      <dsp:nvSpPr>
        <dsp:cNvPr id="0" name=""/>
        <dsp:cNvSpPr/>
      </dsp:nvSpPr>
      <dsp:spPr>
        <a:xfrm>
          <a:off x="524671" y="1443346"/>
          <a:ext cx="962230" cy="9622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1F1BA-5F62-464C-9DF6-3F1EB5D7A4B0}">
      <dsp:nvSpPr>
        <dsp:cNvPr id="0" name=""/>
        <dsp:cNvSpPr/>
      </dsp:nvSpPr>
      <dsp:spPr>
        <a:xfrm>
          <a:off x="1005787" y="2694446"/>
          <a:ext cx="7317906" cy="7697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Розвиток інформаційної інфраструктури та організація електронного документообігу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5787" y="2694446"/>
        <a:ext cx="7317906" cy="769784"/>
      </dsp:txXfrm>
    </dsp:sp>
    <dsp:sp modelId="{66096DF2-7E8B-4CA2-B67C-12A7181D0AD1}">
      <dsp:nvSpPr>
        <dsp:cNvPr id="0" name=""/>
        <dsp:cNvSpPr/>
      </dsp:nvSpPr>
      <dsp:spPr>
        <a:xfrm>
          <a:off x="524671" y="2598223"/>
          <a:ext cx="962230" cy="9622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EEA8B-4594-41A1-9926-82C82776CF41}">
      <dsp:nvSpPr>
        <dsp:cNvPr id="0" name=""/>
        <dsp:cNvSpPr/>
      </dsp:nvSpPr>
      <dsp:spPr>
        <a:xfrm>
          <a:off x="564452" y="3849323"/>
          <a:ext cx="7759241" cy="7697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Розширення переліку платних освітніх послуг, в т.ч. за рахунок навчання іноземних громадян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452" y="3849323"/>
        <a:ext cx="7759241" cy="769784"/>
      </dsp:txXfrm>
    </dsp:sp>
    <dsp:sp modelId="{93050658-90A6-42B4-9D7F-2D1DDC609B63}">
      <dsp:nvSpPr>
        <dsp:cNvPr id="0" name=""/>
        <dsp:cNvSpPr/>
      </dsp:nvSpPr>
      <dsp:spPr>
        <a:xfrm>
          <a:off x="83336" y="3753100"/>
          <a:ext cx="962230" cy="9622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312C5-219F-4025-9B9A-FD012A7FA3D6}">
      <dsp:nvSpPr>
        <dsp:cNvPr id="0" name=""/>
        <dsp:cNvSpPr/>
      </dsp:nvSpPr>
      <dsp:spPr>
        <a:xfrm>
          <a:off x="493714" y="0"/>
          <a:ext cx="4064000" cy="4064000"/>
        </a:xfrm>
        <a:prstGeom prst="triangl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55DD5A3-4112-4BA1-8503-60ECF8AC7423}">
      <dsp:nvSpPr>
        <dsp:cNvPr id="0" name=""/>
        <dsp:cNvSpPr/>
      </dsp:nvSpPr>
      <dsp:spPr>
        <a:xfrm>
          <a:off x="1031995" y="406645"/>
          <a:ext cx="5629038" cy="104140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Продовження співробітництва із закладами освіти Литви, КНР, Словаччини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2832" y="457482"/>
        <a:ext cx="5527364" cy="939726"/>
      </dsp:txXfrm>
    </dsp:sp>
    <dsp:sp modelId="{E824AF69-AD65-4FE5-AA83-2D349D30EC97}">
      <dsp:nvSpPr>
        <dsp:cNvPr id="0" name=""/>
        <dsp:cNvSpPr/>
      </dsp:nvSpPr>
      <dsp:spPr>
        <a:xfrm>
          <a:off x="991460" y="1578220"/>
          <a:ext cx="5710108" cy="777384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Система подвійних дипломів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9409" y="1616169"/>
        <a:ext cx="5634210" cy="701486"/>
      </dsp:txXfrm>
    </dsp:sp>
    <dsp:sp modelId="{2316617A-C864-43DA-833E-3A381B280C20}">
      <dsp:nvSpPr>
        <dsp:cNvPr id="0" name=""/>
        <dsp:cNvSpPr/>
      </dsp:nvSpPr>
      <dsp:spPr>
        <a:xfrm>
          <a:off x="953606" y="2485779"/>
          <a:ext cx="5785817" cy="104140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Науковий обмін та участь у проектах мовної підготовки студентів та викладачів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4443" y="2536616"/>
        <a:ext cx="5684143" cy="93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6254" y="914400"/>
            <a:ext cx="6816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2A1255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</a:p>
          <a:p>
            <a:pPr algn="ctr"/>
            <a:r>
              <a:rPr lang="uk-UA" sz="3200" dirty="0">
                <a:solidFill>
                  <a:srgbClr val="2A125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dirty="0" smtClean="0">
                <a:solidFill>
                  <a:srgbClr val="2A1255"/>
                </a:solidFill>
                <a:latin typeface="Times New Roman" pitchFamily="18" charset="0"/>
                <a:cs typeface="Times New Roman" pitchFamily="18" charset="0"/>
              </a:rPr>
              <a:t>андидата на посаду директора </a:t>
            </a:r>
          </a:p>
          <a:p>
            <a:pPr algn="ctr"/>
            <a:r>
              <a:rPr lang="uk-UA" sz="3200" dirty="0" smtClean="0">
                <a:solidFill>
                  <a:srgbClr val="2A1255"/>
                </a:solidFill>
                <a:latin typeface="Times New Roman" pitchFamily="18" charset="0"/>
                <a:cs typeface="Times New Roman" pitchFamily="18" charset="0"/>
              </a:rPr>
              <a:t>закладу вищої освіти </a:t>
            </a:r>
          </a:p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«Київський коледж будівництва, </a:t>
            </a:r>
          </a:p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рхітектури та дизайну»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БУЛГАКОВА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ВАЛЕРІЯ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АНДРІЙОВИЧА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" y="35169"/>
            <a:ext cx="23161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171381"/>
            <a:ext cx="8475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Міжнародне співробітництво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3944209"/>
              </p:ext>
            </p:extLst>
          </p:nvPr>
        </p:nvGraphicFramePr>
        <p:xfrm>
          <a:off x="1084385" y="1741041"/>
          <a:ext cx="72331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1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Фото\4\IMG_0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7793" r="14551"/>
          <a:stretch/>
        </p:blipFill>
        <p:spPr bwMode="auto">
          <a:xfrm rot="20732638">
            <a:off x="452918" y="810224"/>
            <a:ext cx="3070438" cy="37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1" y="2596819"/>
            <a:ext cx="3253153" cy="27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415"/>
            <a:ext cx="3094891" cy="230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67" y="0"/>
            <a:ext cx="3218433" cy="25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5" y="4325815"/>
            <a:ext cx="3376695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730"/>
            <a:ext cx="604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500" b="1" dirty="0" smtClean="0">
                <a:solidFill>
                  <a:srgbClr val="FF0000"/>
                </a:solidFill>
                <a:latin typeface="Monotype Corsiva" pitchFamily="66" charset="0"/>
              </a:rPr>
              <a:t>Коледж, як справа всього життя!</a:t>
            </a:r>
            <a:endParaRPr lang="ru-RU" sz="35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6165" r="9850" b="5139"/>
          <a:stretch/>
        </p:blipFill>
        <p:spPr bwMode="auto">
          <a:xfrm>
            <a:off x="386862" y="844061"/>
            <a:ext cx="3241859" cy="48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721" y="1266092"/>
            <a:ext cx="55611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Дякую за Вашу довіру та </a:t>
            </a:r>
          </a:p>
          <a:p>
            <a:pPr algn="ctr"/>
            <a:r>
              <a:rPr lang="uk-UA" sz="3600" dirty="0" smtClean="0">
                <a:latin typeface="Monotype Corsiva" pitchFamily="66" charset="0"/>
              </a:rPr>
              <a:t>сподіваюсь на Вашу підтримку</a:t>
            </a:r>
          </a:p>
          <a:p>
            <a:pPr algn="ctr"/>
            <a:endParaRPr lang="uk-UA" sz="3600" dirty="0">
              <a:latin typeface="Monotype Corsiva" pitchFamily="66" charset="0"/>
            </a:endParaRP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З повагою, В.А. Булгаков </a:t>
            </a:r>
          </a:p>
          <a:p>
            <a:pPr algn="ctr"/>
            <a:endParaRPr lang="uk-UA" sz="36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48" y="3848897"/>
            <a:ext cx="2268928" cy="103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0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7"/>
          <a:stretch/>
        </p:blipFill>
        <p:spPr bwMode="auto">
          <a:xfrm>
            <a:off x="171449" y="190501"/>
            <a:ext cx="2321169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0268" y="41821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ДОВІДКА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49871"/>
              </p:ext>
            </p:extLst>
          </p:nvPr>
        </p:nvGraphicFramePr>
        <p:xfrm>
          <a:off x="2706614" y="1190085"/>
          <a:ext cx="6096000" cy="4688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8817"/>
                <a:gridCol w="4037183"/>
              </a:tblGrid>
              <a:tr h="50018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БУЛГАКОВ</a:t>
                      </a:r>
                      <a:r>
                        <a:rPr lang="uk-UA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ВАЛЕРІЙ АНДРІЙОВИЧ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61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народження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</a:rPr>
                        <a:t>13 липня 1948 року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197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</a:rPr>
                        <a:t>Науковий ступінь, вчене звання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Кандидат політичних наук, доцент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034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Нагороди та звання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Заслужений працівник народної освіти, Відмінник освіти України, грамоти Верховної Ради України та Кабінету Міністрів України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роботи в коледжі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 років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 діяльність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коледжу з березня 1994 року і до цього часу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Громадська діяльність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Голова Правління ГО «Всеукраїнська Асоціація працівників ВНЗ І-ІІ </a:t>
                      </a:r>
                      <a:r>
                        <a:rPr lang="uk-UA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р.а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4" y="1617112"/>
            <a:ext cx="6897764" cy="47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76" y="153796"/>
            <a:ext cx="6912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0000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ПРІОРИТЕТНІ НАПРЯМИ </a:t>
            </a:r>
          </a:p>
          <a:p>
            <a:pPr algn="ctr"/>
            <a:r>
              <a:rPr lang="uk-UA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 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18" y="171381"/>
            <a:ext cx="89257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управління коледжем</a:t>
            </a:r>
            <a:endParaRPr lang="ru-RU" sz="48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1723702"/>
              </p:ext>
            </p:extLst>
          </p:nvPr>
        </p:nvGraphicFramePr>
        <p:xfrm>
          <a:off x="345830" y="1168400"/>
          <a:ext cx="8393723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5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5596" y="171381"/>
            <a:ext cx="5412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Кадрова політика </a:t>
            </a:r>
            <a:endParaRPr lang="ru-RU" sz="48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20969" y="1002378"/>
            <a:ext cx="8229600" cy="9495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Підвищення якісного складу викладацького персоналу, в т.ч. збільшення частки науково-педагогічного персоналу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98" y="1092441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20969" y="2104347"/>
            <a:ext cx="8229600" cy="9495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Новий якісний рівень підвищення кваліфікації кадрів, стажування на провідних підприємствах, за кордоном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4" y="214692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41053" y="3177063"/>
            <a:ext cx="8229600" cy="109599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Мотивація персоналу до роботи з талановитою молоддю, видавничої діяльності та курс на омолодження вікової структури персоналу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28" y="3263397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741053" y="4418121"/>
            <a:ext cx="8229600" cy="109599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Соціальна захищеність, дотримання норм трудового законодавства та здоровий мікроклімат у колективі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83" y="4577587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6074" y="171381"/>
            <a:ext cx="9276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Забезпечення освітнього процесу </a:t>
            </a:r>
          </a:p>
          <a:p>
            <a:pPr algn="ctr"/>
            <a:r>
              <a:rPr lang="uk-UA" sz="44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якість підготовки спеціалістів   </a:t>
            </a:r>
            <a:endParaRPr lang="ru-RU" sz="44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33046" y="1617931"/>
            <a:ext cx="5978769" cy="8439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Абітурієнто-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студентоцентрований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підхід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446" y="2461846"/>
            <a:ext cx="6142892" cy="8439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умов для навчання впродовж життя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37845" y="3305761"/>
            <a:ext cx="6658709" cy="9673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Високі стандарти якості освітніх послуг та реалізація програмних результатів навчання за освітніми програмами спеціальностей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95753" y="4284785"/>
            <a:ext cx="6717324" cy="8439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освітніх програм за запитами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стейкголдерів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00576" y="5122838"/>
            <a:ext cx="6799361" cy="8439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Розширення бібліотечного фонду, впровадження авторських курсів, практична підготовка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70184" y="5966753"/>
            <a:ext cx="6793523" cy="69180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7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Концепція дуальної освіти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123092" y="1793631"/>
            <a:ext cx="814753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123093" y="2637618"/>
            <a:ext cx="1069730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23094" y="3543226"/>
            <a:ext cx="1072660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123095" y="4460557"/>
            <a:ext cx="1784858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123095" y="5298610"/>
            <a:ext cx="1606057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1355" y="6066472"/>
            <a:ext cx="2848706" cy="492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51" y="171381"/>
            <a:ext cx="8723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Студентське самоврядування </a:t>
            </a:r>
          </a:p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молодіжна політика  </a:t>
            </a:r>
            <a:endParaRPr lang="ru-RU" sz="48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720969" y="1776046"/>
            <a:ext cx="7789985" cy="77366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Допомога у розвитку всебічно розвиненої особистості студентів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20969" y="2678833"/>
            <a:ext cx="7789985" cy="77366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Підтримка студентів, які потребують особливої уваги та стимулювання обдарованої молоді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720968" y="3646043"/>
            <a:ext cx="7789985" cy="77366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Сприяння реалізації ініціатив студентів та розвиток лідерських якостей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720969" y="4583751"/>
            <a:ext cx="7789985" cy="77366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Сприяння в отримані першого робочого місця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720969" y="5527457"/>
            <a:ext cx="7789985" cy="77366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студентського самоврядування та активізація вертикалі «Директор-Студент»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55048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28229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68088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62753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02" y="5478416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171381"/>
            <a:ext cx="8475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Фінансово-господарська діяльність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526054"/>
            <a:ext cx="940930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3600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пошук джерел самофінансування</a:t>
            </a:r>
            <a:r>
              <a:rPr lang="uk-U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81354" y="2449384"/>
            <a:ext cx="8704384" cy="997201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730" y="3481755"/>
            <a:ext cx="858363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Розширення спектру платних освітніх послуг та збільшення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частки  студентів, які навчаються за контрактною формою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Створення фонду меценатів та спонсорів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Залучення коштів у формі грантів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Організація студентських підрозділів (майстерень, загонів)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ля  надання будівельних, архітектурно-дизайнерських,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ландшафтних, економіко-правових послуг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171381"/>
            <a:ext cx="8475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Розвиток матеріально-технічної бази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8892" y="1741041"/>
            <a:ext cx="7948246" cy="8966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Інформатизація освітнього процесу (комп'ютери,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мультимедіа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ліцензовані програмні продукти)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8892" y="2778369"/>
            <a:ext cx="7948246" cy="8966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Модернізація інженерних мереж, впровадження енергоощадних технологій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8892" y="3827584"/>
            <a:ext cx="7948246" cy="8966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житлових секцій гуртожитку та облаштування гостьових кімнат готельного типу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8892" y="4882826"/>
            <a:ext cx="7948246" cy="1113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Поліпшення умов харчування, медичного обслуговування, облаштування зон відпочинку та самопідготовки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261" y="1780490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60" y="284197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59" y="3843751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61" y="5054869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457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Comp</cp:lastModifiedBy>
  <cp:revision>109</cp:revision>
  <dcterms:created xsi:type="dcterms:W3CDTF">2016-11-18T14:12:19Z</dcterms:created>
  <dcterms:modified xsi:type="dcterms:W3CDTF">2018-11-15T13:14:22Z</dcterms:modified>
</cp:coreProperties>
</file>